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obo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bold.fntdata"/><Relationship Id="rId12" Type="http://schemas.openxmlformats.org/officeDocument/2006/relationships/slide" Target="slides/slide7.xml"/><Relationship Id="rId34" Type="http://schemas.openxmlformats.org/officeDocument/2006/relationships/font" Target="fonts/Robot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e470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e47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4d818ecd1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4d818ecd1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4d818ecd1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4d818ecd1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4d818ecd1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4d818ecd1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4d818ecd1_7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4d818ecd1_7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4d818ecd1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4d818ecd1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4d818ecd1_7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4d818ecd1_7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4d818ecd1_7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4d818ecd1_7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4d818ecd1_7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4d818ecd1_7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4d818ecd1_7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4d818ecd1_7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3c330ec39_1_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3c330ec39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9e470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9e470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c6f9e470d_0_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c6f9e470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9337b63c6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9337b63c6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9337b63c6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9337b63c6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9337b63c6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49337b63c6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9337b63c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9337b63c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9337b63c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49337b63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49337b63c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49337b63c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49337b63c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49337b63c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9337b63c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49337b63c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3c6bf5280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3c6bf528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6f9e470d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6f9e470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3c6bf5280_0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3c6bf528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3c6bf5280_0_6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43c6bf528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3c6bf5280_0_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3c6bf528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3c6bf5280_0_8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3c6bf5280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4d818ecd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4d818ecd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biorxiv.org/content/biorxiv/early/2018/04/05/294231.full.pdf" TargetMode="External"/><Relationship Id="rId4" Type="http://schemas.openxmlformats.org/officeDocument/2006/relationships/hyperlink" Target="https://www.synapse.org/#!Synapse:syn2873386/wiki/391433" TargetMode="External"/><Relationship Id="rId5" Type="http://schemas.openxmlformats.org/officeDocument/2006/relationships/hyperlink" Target="https://nctu.partners.org/ProACT/Document/DisplayLatest/2#anchor_4" TargetMode="External"/><Relationship Id="rId6" Type="http://schemas.openxmlformats.org/officeDocument/2006/relationships/hyperlink" Target="https://kannan-kasthuri.github.io/Lecture_Files/PDA_Lecture_07/Lecture_07_Presentation.html#/1" TargetMode="External"/><Relationship Id="rId7" Type="http://schemas.openxmlformats.org/officeDocument/2006/relationships/hyperlink" Target="https://kannan-kasthuri.github.io/pda_summer_18" TargetMode="External"/><Relationship Id="rId8" Type="http://schemas.openxmlformats.org/officeDocument/2006/relationships/hyperlink" Target="http://r4ds.had.co.nz/exploratory-data-analysis.htm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Relationship Id="rId5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Relationship Id="rId4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 	 	 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ALS Progression and Survival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Shuyang Deng, Ben Guzman, Changxuan Wu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t-SNE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150" y="1017800"/>
            <a:ext cx="5349261" cy="38209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/>
          <p:nvPr/>
        </p:nvSpPr>
        <p:spPr>
          <a:xfrm>
            <a:off x="5774525" y="1214450"/>
            <a:ext cx="2905200" cy="9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 Clear Separation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</a:t>
            </a:r>
            <a:endParaRPr/>
          </a:p>
        </p:txBody>
      </p:sp>
      <p:sp>
        <p:nvSpPr>
          <p:cNvPr id="160" name="Google Shape;160;p2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No Clear Separation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15838"/>
            <a:ext cx="4433900" cy="316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0100" y="0"/>
            <a:ext cx="4433900" cy="316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311700" y="1361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Principal Component Analysis</a:t>
            </a:r>
            <a:endParaRPr/>
          </a:p>
        </p:txBody>
      </p:sp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74631"/>
            <a:ext cx="5998625" cy="428472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4"/>
          <p:cNvSpPr txBox="1"/>
          <p:nvPr/>
        </p:nvSpPr>
        <p:spPr>
          <a:xfrm>
            <a:off x="6310325" y="738200"/>
            <a:ext cx="27504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4"/>
          <p:cNvSpPr txBox="1"/>
          <p:nvPr/>
        </p:nvSpPr>
        <p:spPr>
          <a:xfrm>
            <a:off x="6069950" y="321450"/>
            <a:ext cx="2833800" cy="3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Category A: &gt; 38 ALSFRS_R Score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Lower Creatinine Levels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Higher FVC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Higher Segmented Neutrophils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Category B: &lt;38 ALSFRS_R Score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Higher Creatinine Levels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Lower FVC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Lower Segmented Neutrophils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102" y="562400"/>
            <a:ext cx="2544002" cy="38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0150" y="699122"/>
            <a:ext cx="2544000" cy="3749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Survival time vs.  Forced Vital Capacity</a:t>
            </a:r>
            <a:endParaRPr/>
          </a:p>
        </p:txBody>
      </p:sp>
      <p:sp>
        <p:nvSpPr>
          <p:cNvPr id="185" name="Google Shape;185;p2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75" y="1123950"/>
            <a:ext cx="5952471" cy="367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Survival time vs. ALSFRS score</a:t>
            </a:r>
            <a:endParaRPr/>
          </a:p>
        </p:txBody>
      </p:sp>
      <p:sp>
        <p:nvSpPr>
          <p:cNvPr id="192" name="Google Shape;192;p2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00" y="1154475"/>
            <a:ext cx="5997950" cy="37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Survival time vs. 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800"/>
            <a:ext cx="6228950" cy="384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Survival time vs. Gender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25" y="1157275"/>
            <a:ext cx="6060975" cy="374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Survival time vs. Weight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00" y="1047038"/>
            <a:ext cx="6002950" cy="370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/>
              <a:t>references:</a:t>
            </a:r>
            <a:endParaRPr i="1" sz="1400"/>
          </a:p>
        </p:txBody>
      </p:sp>
      <p:sp>
        <p:nvSpPr>
          <p:cNvPr id="220" name="Google Shape;220;p31"/>
          <p:cNvSpPr txBox="1"/>
          <p:nvPr/>
        </p:nvSpPr>
        <p:spPr>
          <a:xfrm>
            <a:off x="311700" y="1257750"/>
            <a:ext cx="8237100" cy="3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https://www.biorxiv.org/content/biorxiv/early/2018/04/05/294231.full.pdf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https://www.synapse.org/#!Synapse:syn2873386/wiki/391433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https://nctu.partners.org/ProACT/Document/DisplayLatest/2#anchor_4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https://kannan-kasthuri.github.io/Lecture_Files/PDA_Lecture_07/Lecture_07_Presentation.html#/1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https://kannan-kasthuri.github.io/pda_summer_18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http://r4ds.had.co.nz/exploratory-data-analysis.html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2" name="Google Shape;92;p14"/>
          <p:cNvSpPr txBox="1"/>
          <p:nvPr/>
        </p:nvSpPr>
        <p:spPr>
          <a:xfrm>
            <a:off x="562400" y="1257750"/>
            <a:ext cx="7986300" cy="3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ALS: 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ALS involves the degeneration and death of the nerve cells in the brain and spinal cord that control voluntary muscle movement.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Progressive loss of motor function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Death typically occurs within 3 - 5 years of symptom onset.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 effective therapeutic options to cure it.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Goal: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Predict ALS progression ( the slope of the ALS Functional Rating Scale, ALSFRS) and probability of survival at 12 or more months by using data of 3 months records.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Find strongest influence factors of ALS, predict clinical outcomes, and contribute to disease understanding and clinical care.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ALSFRS Slope</a:t>
            </a:r>
            <a:endParaRPr/>
          </a:p>
        </p:txBody>
      </p:sp>
      <p:sp>
        <p:nvSpPr>
          <p:cNvPr id="231" name="Google Shape;231;p3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Cluster 1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Cluster 2</a:t>
            </a:r>
            <a:endParaRPr b="1"/>
          </a:p>
        </p:txBody>
      </p:sp>
      <p:pic>
        <p:nvPicPr>
          <p:cNvPr id="232" name="Google Shape;2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300" y="410000"/>
            <a:ext cx="6076224" cy="44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722025"/>
            <a:ext cx="131445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642500"/>
            <a:ext cx="146685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Q2 vs Q3</a:t>
            </a:r>
            <a:endParaRPr/>
          </a:p>
        </p:txBody>
      </p:sp>
      <p:sp>
        <p:nvSpPr>
          <p:cNvPr id="240" name="Google Shape;240;p3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4300" y="497700"/>
            <a:ext cx="6896724" cy="438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4"/>
          <p:cNvSpPr txBox="1"/>
          <p:nvPr/>
        </p:nvSpPr>
        <p:spPr>
          <a:xfrm>
            <a:off x="311425" y="1155275"/>
            <a:ext cx="15570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Cluster 1</a:t>
            </a:r>
            <a:endParaRPr b="1" sz="1800"/>
          </a:p>
        </p:txBody>
      </p:sp>
      <p:sp>
        <p:nvSpPr>
          <p:cNvPr id="243" name="Google Shape;243;p34"/>
          <p:cNvSpPr txBox="1"/>
          <p:nvPr/>
        </p:nvSpPr>
        <p:spPr>
          <a:xfrm>
            <a:off x="371575" y="3023825"/>
            <a:ext cx="14367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Cluster 2</a:t>
            </a:r>
            <a:endParaRPr b="1"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 modules</a:t>
            </a:r>
            <a:endParaRPr/>
          </a:p>
        </p:txBody>
      </p:sp>
      <p:sp>
        <p:nvSpPr>
          <p:cNvPr id="249" name="Google Shape;249;p3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8350" y="232012"/>
            <a:ext cx="4520701" cy="4679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6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6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905" y="0"/>
            <a:ext cx="880418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 and </a:t>
            </a:r>
            <a:r>
              <a:rPr lang="en"/>
              <a:t>Elastic Net</a:t>
            </a:r>
            <a:endParaRPr/>
          </a:p>
        </p:txBody>
      </p:sp>
      <p:sp>
        <p:nvSpPr>
          <p:cNvPr id="265" name="Google Shape;265;p37"/>
          <p:cNvSpPr txBox="1"/>
          <p:nvPr>
            <p:ph idx="2" type="body"/>
          </p:nvPr>
        </p:nvSpPr>
        <p:spPr>
          <a:xfrm>
            <a:off x="4772125" y="1017800"/>
            <a:ext cx="3999900" cy="7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Fitting alpha = 0, lambda = 1e-04 on full training set.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18300"/>
            <a:ext cx="4572001" cy="32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734175"/>
            <a:ext cx="4572001" cy="333900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7"/>
          <p:cNvSpPr txBox="1"/>
          <p:nvPr/>
        </p:nvSpPr>
        <p:spPr>
          <a:xfrm>
            <a:off x="150700" y="1105050"/>
            <a:ext cx="4189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The final values used for the model were alpha = 1 and lambda = 1e-04.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7"/>
          <p:cNvSpPr txBox="1"/>
          <p:nvPr/>
        </p:nvSpPr>
        <p:spPr>
          <a:xfrm>
            <a:off x="7162725" y="3013750"/>
            <a:ext cx="13863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Elastic Net</a:t>
            </a:r>
            <a:endParaRPr/>
          </a:p>
        </p:txBody>
      </p:sp>
      <p:sp>
        <p:nvSpPr>
          <p:cNvPr id="270" name="Google Shape;270;p37"/>
          <p:cNvSpPr txBox="1"/>
          <p:nvPr/>
        </p:nvSpPr>
        <p:spPr>
          <a:xfrm>
            <a:off x="3064000" y="3167575"/>
            <a:ext cx="9543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Coefficients vs. Log Lambda</a:t>
            </a:r>
            <a:endParaRPr/>
          </a:p>
        </p:txBody>
      </p:sp>
      <p:sp>
        <p:nvSpPr>
          <p:cNvPr id="276" name="Google Shape;276;p38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8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9975"/>
            <a:ext cx="4572001" cy="391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1575" y="1229975"/>
            <a:ext cx="4552427" cy="3913526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8"/>
          <p:cNvSpPr txBox="1"/>
          <p:nvPr/>
        </p:nvSpPr>
        <p:spPr>
          <a:xfrm>
            <a:off x="3134325" y="1888625"/>
            <a:ext cx="9543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</a:t>
            </a:r>
            <a:endParaRPr/>
          </a:p>
        </p:txBody>
      </p:sp>
      <p:sp>
        <p:nvSpPr>
          <p:cNvPr id="281" name="Google Shape;281;p38"/>
          <p:cNvSpPr txBox="1"/>
          <p:nvPr/>
        </p:nvSpPr>
        <p:spPr>
          <a:xfrm>
            <a:off x="7243100" y="1999125"/>
            <a:ext cx="13863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Elastic Net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Coefficients vs. Fraction Deviance Explained</a:t>
            </a:r>
            <a:endParaRPr/>
          </a:p>
        </p:txBody>
      </p:sp>
      <p:sp>
        <p:nvSpPr>
          <p:cNvPr id="287" name="Google Shape;287;p39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9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9975"/>
            <a:ext cx="4571999" cy="391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1600" y="1229975"/>
            <a:ext cx="4832400" cy="380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9"/>
          <p:cNvSpPr txBox="1"/>
          <p:nvPr/>
        </p:nvSpPr>
        <p:spPr>
          <a:xfrm>
            <a:off x="1004600" y="1928825"/>
            <a:ext cx="9543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</a:t>
            </a:r>
            <a:endParaRPr/>
          </a:p>
        </p:txBody>
      </p:sp>
      <p:sp>
        <p:nvSpPr>
          <p:cNvPr id="292" name="Google Shape;292;p39"/>
          <p:cNvSpPr txBox="1"/>
          <p:nvPr/>
        </p:nvSpPr>
        <p:spPr>
          <a:xfrm>
            <a:off x="5264050" y="1928825"/>
            <a:ext cx="13863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 Net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variables</a:t>
            </a:r>
            <a:endParaRPr/>
          </a:p>
        </p:txBody>
      </p:sp>
      <p:sp>
        <p:nvSpPr>
          <p:cNvPr id="298" name="Google Shape;298;p40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40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8525"/>
            <a:ext cx="4410150" cy="377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0575" y="1168825"/>
            <a:ext cx="4643425" cy="3974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0"/>
          <p:cNvSpPr txBox="1"/>
          <p:nvPr/>
        </p:nvSpPr>
        <p:spPr>
          <a:xfrm>
            <a:off x="2863100" y="3666775"/>
            <a:ext cx="9543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</a:t>
            </a:r>
            <a:endParaRPr/>
          </a:p>
        </p:txBody>
      </p:sp>
      <p:sp>
        <p:nvSpPr>
          <p:cNvPr id="303" name="Google Shape;303;p40"/>
          <p:cNvSpPr txBox="1"/>
          <p:nvPr/>
        </p:nvSpPr>
        <p:spPr>
          <a:xfrm>
            <a:off x="7202900" y="3742075"/>
            <a:ext cx="13863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 Net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98" name="Google Shape;98;p15"/>
          <p:cNvSpPr txBox="1"/>
          <p:nvPr/>
        </p:nvSpPr>
        <p:spPr>
          <a:xfrm>
            <a:off x="562400" y="1257750"/>
            <a:ext cx="7986300" cy="3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is important to be familiar and friendlier with data sets you are handling so that we can get better patterns. 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Data: 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PRO-ACT database, which includes more than 10,000 patients from 23 completed ALS clinical trials.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				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			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		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				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			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		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189" y="2699575"/>
            <a:ext cx="7533623" cy="22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idx="1" type="subTitle"/>
          </p:nvPr>
        </p:nvSpPr>
        <p:spPr>
          <a:xfrm>
            <a:off x="245050" y="11329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In some cases(5%), family members who have ALS can have influence on patients, which is caused by a genetic defect. This data information includes [</a:t>
            </a:r>
            <a:r>
              <a:rPr b="1" lang="en" sz="1400">
                <a:solidFill>
                  <a:srgbClr val="000000"/>
                </a:solidFill>
                <a:highlight>
                  <a:srgbClr val="FFFFFF"/>
                </a:highlight>
              </a:rPr>
              <a:t>Aunt, Cousin, Father, Grandfather, Grandmother, Mother, Nephew, Niece, Sibling, Son, Daughter, Sister, Brother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. 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In the data frame, “1” represents “have ALS”.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NA, which I change to “0”, means “do not have ALS”. Add the number of family members who have ALS to see the general relation between family history and patients.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One or zero patients’ family members also have ALS. 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It is rare that 2 or more family members have ALS.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0000"/>
                </a:solidFill>
                <a:highlight>
                  <a:srgbClr val="FFFFFF"/>
                </a:highlight>
              </a:rPr>
              <a:t>It is not hereditary.</a:t>
            </a:r>
            <a:r>
              <a:rPr lang="en" sz="140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  <a:endParaRPr sz="140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sp>
        <p:nvSpPr>
          <p:cNvPr id="105" name="Google Shape;105;p16"/>
          <p:cNvSpPr txBox="1"/>
          <p:nvPr>
            <p:ph type="title"/>
          </p:nvPr>
        </p:nvSpPr>
        <p:spPr>
          <a:xfrm>
            <a:off x="86750" y="214725"/>
            <a:ext cx="8520600" cy="60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Family History</a:t>
            </a:r>
            <a:endParaRPr sz="3000"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94825"/>
            <a:ext cx="4548949" cy="395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Family History</a:t>
            </a:r>
            <a:endParaRPr/>
          </a:p>
        </p:txBody>
      </p:sp>
      <p:sp>
        <p:nvSpPr>
          <p:cNvPr id="112" name="Google Shape;112;p17"/>
          <p:cNvSpPr txBox="1"/>
          <p:nvPr/>
        </p:nvSpPr>
        <p:spPr>
          <a:xfrm>
            <a:off x="562400" y="1257750"/>
            <a:ext cx="7986300" cy="3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Mother, father, brother, and sister exert more influences on risk of ALS. They are more close to patients.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Disease-causing gene, Gene mutation 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Only 5~10% ALS cases shows that family members also have the disease.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89776"/>
            <a:ext cx="8839200" cy="203162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/>
          <p:nvPr/>
        </p:nvSpPr>
        <p:spPr>
          <a:xfrm>
            <a:off x="6084250" y="3016575"/>
            <a:ext cx="153300" cy="1227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7"/>
          <p:cNvSpPr/>
          <p:nvPr/>
        </p:nvSpPr>
        <p:spPr>
          <a:xfrm>
            <a:off x="3798250" y="3168975"/>
            <a:ext cx="153300" cy="1227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7"/>
          <p:cNvSpPr/>
          <p:nvPr/>
        </p:nvSpPr>
        <p:spPr>
          <a:xfrm>
            <a:off x="2198050" y="3397575"/>
            <a:ext cx="153300" cy="1227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7"/>
          <p:cNvSpPr/>
          <p:nvPr/>
        </p:nvSpPr>
        <p:spPr>
          <a:xfrm>
            <a:off x="978850" y="3549975"/>
            <a:ext cx="153300" cy="1227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idx="1" type="subTitle"/>
          </p:nvPr>
        </p:nvSpPr>
        <p:spPr>
          <a:xfrm>
            <a:off x="245050" y="1132898"/>
            <a:ext cx="4045200" cy="37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Blood Pressure Diastolic, Blood Pressure Systolic, Temperature, Weight, Vital Signs Delta, etc.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0000"/>
                </a:solidFill>
                <a:highlight>
                  <a:srgbClr val="FFFFFF"/>
                </a:highlight>
              </a:rPr>
              <a:t>Vital Signs Delta</a:t>
            </a:r>
            <a:r>
              <a:rPr lang="en" sz="1400">
                <a:solidFill>
                  <a:srgbClr val="FF0000"/>
                </a:solidFill>
                <a:highlight>
                  <a:srgbClr val="FFFFFF"/>
                </a:highlight>
              </a:rPr>
              <a:t>: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 the time when they were assessed compared to the first time they were assessed. 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Delta is from 0 to 560 days.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Patients’ temperatures are between 30 to 40 celsius degree, Weights are between 25 to 200 Kilograms.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Low fever, high fever, and normothermia. But each patient was tested many times during Delta. So we need to see the process of temperature changing.</a:t>
            </a:r>
            <a:endParaRPr sz="1400">
              <a:solidFill>
                <a:srgbClr val="313131"/>
              </a:solidFill>
              <a:latin typeface="STHeiti"/>
              <a:ea typeface="STHeiti"/>
              <a:cs typeface="STHeiti"/>
              <a:sym typeface="STHeit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23" name="Google Shape;123;p18"/>
          <p:cNvSpPr txBox="1"/>
          <p:nvPr>
            <p:ph type="title"/>
          </p:nvPr>
        </p:nvSpPr>
        <p:spPr>
          <a:xfrm>
            <a:off x="86750" y="214725"/>
            <a:ext cx="8520600" cy="60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Vital Signs</a:t>
            </a:r>
            <a:endParaRPr sz="3000"/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1999" cy="257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571750"/>
            <a:ext cx="4571999" cy="257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idx="1" type="subTitle"/>
          </p:nvPr>
        </p:nvSpPr>
        <p:spPr>
          <a:xfrm>
            <a:off x="245050" y="1132898"/>
            <a:ext cx="4045200" cy="37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To see individual’s change of these signs during Vital Signs Delta.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Temperatures fluctuate strongly but are getting normal eventually during assessment delta.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31" name="Google Shape;131;p19"/>
          <p:cNvSpPr txBox="1"/>
          <p:nvPr>
            <p:ph type="title"/>
          </p:nvPr>
        </p:nvSpPr>
        <p:spPr>
          <a:xfrm>
            <a:off x="86750" y="214725"/>
            <a:ext cx="8520600" cy="60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Vital Signs, Death</a:t>
            </a:r>
            <a:endParaRPr sz="3000"/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2000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571750"/>
            <a:ext cx="4572001" cy="2606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idx="1" type="subTitle"/>
          </p:nvPr>
        </p:nvSpPr>
        <p:spPr>
          <a:xfrm>
            <a:off x="245050" y="1132898"/>
            <a:ext cx="4045200" cy="37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</a:rPr>
              <a:t>N</a:t>
            </a: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</a:rPr>
              <a:t>ormal range of </a:t>
            </a: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</a:rPr>
              <a:t>Blood Pressure: 139/89 mmHg</a:t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Blood Pressure Diastolic, Blood Pressure Systolic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933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139" name="Google Shape;139;p20"/>
          <p:cNvSpPr txBox="1"/>
          <p:nvPr>
            <p:ph type="title"/>
          </p:nvPr>
        </p:nvSpPr>
        <p:spPr>
          <a:xfrm>
            <a:off x="86750" y="214725"/>
            <a:ext cx="8520600" cy="60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Vital Signs</a:t>
            </a:r>
            <a:endParaRPr sz="3000"/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2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571750"/>
            <a:ext cx="4571999" cy="257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type="title"/>
          </p:nvPr>
        </p:nvSpPr>
        <p:spPr>
          <a:xfrm>
            <a:off x="311700" y="1361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Predictive Variables</a:t>
            </a:r>
            <a:r>
              <a:rPr lang="en" sz="2000"/>
              <a:t> </a:t>
            </a:r>
            <a:endParaRPr sz="2000"/>
          </a:p>
        </p:txBody>
      </p:sp>
      <p:sp>
        <p:nvSpPr>
          <p:cNvPr id="147" name="Google Shape;147;p21"/>
          <p:cNvSpPr txBox="1"/>
          <p:nvPr>
            <p:ph idx="4294967295" type="subTitle"/>
          </p:nvPr>
        </p:nvSpPr>
        <p:spPr>
          <a:xfrm>
            <a:off x="154775" y="631025"/>
            <a:ext cx="9263100" cy="40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Challenge: Predict Survival and Progression of ALS using only 6 Variables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So far,  looked at baseline (Time=0, start of the trial):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ALSFRS-R Score</a:t>
            </a:r>
            <a:endParaRPr/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Scoring system that determines severity of symptoms.</a:t>
            </a:r>
            <a:endParaRPr sz="1400"/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Set of 12 Questions with (0=No Function, 4=Normal)</a:t>
            </a:r>
            <a:endParaRPr sz="1400"/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Highest=48 (Most Normal)</a:t>
            </a:r>
            <a:endParaRPr sz="1400"/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Ex:  Speech, Salivation, Swallowing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Forced Vital Capacity (FVC)</a:t>
            </a:r>
            <a:endParaRPr/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Measures breathing functionality</a:t>
            </a:r>
            <a:r>
              <a:rPr lang="en" sz="1400"/>
              <a:t>.</a:t>
            </a:r>
            <a:endParaRPr sz="1400"/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The lower, the more breathing functionality is affected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Laboratory</a:t>
            </a:r>
            <a:endParaRPr/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Creatinine Levels (Urine and Serum)</a:t>
            </a:r>
            <a:endParaRPr sz="1400"/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Neutrophils (Absolute Neutrophil Count)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Demographics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	</a:t>
            </a:r>
            <a:endParaRPr sz="14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